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Proxima Nova"/>
      <p:regular r:id="rId20"/>
      <p:bold r:id="rId21"/>
      <p:italic r:id="rId22"/>
      <p:boldItalic r:id="rId23"/>
    </p:embeddedFont>
    <p:embeddedFont>
      <p:font typeface="Roboto"/>
      <p:regular r:id="rId24"/>
      <p:bold r:id="rId25"/>
      <p:italic r:id="rId26"/>
      <p:boldItalic r:id="rId27"/>
    </p:embeddedFont>
    <p:embeddedFont>
      <p:font typeface="Alfa Slab One"/>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regular.fntdata"/><Relationship Id="rId22" Type="http://schemas.openxmlformats.org/officeDocument/2006/relationships/font" Target="fonts/ProximaNova-italic.fntdata"/><Relationship Id="rId21" Type="http://schemas.openxmlformats.org/officeDocument/2006/relationships/font" Target="fonts/ProximaNova-bold.fntdata"/><Relationship Id="rId24" Type="http://schemas.openxmlformats.org/officeDocument/2006/relationships/font" Target="fonts/Roboto-regular.fntdata"/><Relationship Id="rId23" Type="http://schemas.openxmlformats.org/officeDocument/2006/relationships/font" Target="fonts/ProximaNov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AlfaSlabOne-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1b100474e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1b100474e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ad1737e68d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ad1737e68d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ad1737e68d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ad1737e68d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ad1737e68d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ad1737e68d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ad1737e68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ad1737e68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ad1737e68d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ad1737e68d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b51fbd425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b51fbd425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ad1737e68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ad1737e68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ad1737e68d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ad1737e68d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b4170cd3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b4170cd3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6af664ce0a651c9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af664ce0a651c9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6af664ce0a651c9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af664ce0a651c9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ad1737e68d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ad1737e68d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805ecb1ed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805ecb1ed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www.youtube.com/watch?v=jAa58N4Jlos" TargetMode="Externa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www.ipcc.ch/2021/08/09/ar6-wg1-20210809-p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7" name="Google Shape;57;p13"/>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ctrTitle"/>
          </p:nvPr>
        </p:nvSpPr>
        <p:spPr>
          <a:xfrm>
            <a:off x="-1878475" y="172850"/>
            <a:ext cx="8520600" cy="75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4280">
                <a:solidFill>
                  <a:srgbClr val="FF0000"/>
                </a:solidFill>
              </a:rPr>
              <a:t>              Carbon Footprint</a:t>
            </a:r>
            <a:endParaRPr sz="4280">
              <a:solidFill>
                <a:srgbClr val="FF0000"/>
              </a:solidFill>
            </a:endParaRPr>
          </a:p>
        </p:txBody>
      </p:sp>
      <p:sp>
        <p:nvSpPr>
          <p:cNvPr id="111" name="Google Shape;111;p22"/>
          <p:cNvSpPr txBox="1"/>
          <p:nvPr>
            <p:ph idx="1" type="subTitle"/>
          </p:nvPr>
        </p:nvSpPr>
        <p:spPr>
          <a:xfrm>
            <a:off x="523025" y="1144638"/>
            <a:ext cx="4956300" cy="3554100"/>
          </a:xfrm>
          <a:prstGeom prst="rect">
            <a:avLst/>
          </a:prstGeom>
        </p:spPr>
        <p:txBody>
          <a:bodyPr anchorCtr="0" anchor="t" bIns="91425" lIns="91425" spcFirstLastPara="1" rIns="91425" wrap="square" tIns="91425">
            <a:normAutofit/>
          </a:bodyPr>
          <a:lstStyle/>
          <a:p>
            <a:pPr indent="0" lvl="0" marL="0" rtl="0" algn="l">
              <a:lnSpc>
                <a:spcPct val="181818"/>
              </a:lnSpc>
              <a:spcBef>
                <a:spcPts val="0"/>
              </a:spcBef>
              <a:spcAft>
                <a:spcPts val="0"/>
              </a:spcAft>
              <a:buClr>
                <a:schemeClr val="dk1"/>
              </a:buClr>
              <a:buSzPts val="1100"/>
              <a:buFont typeface="Arial"/>
              <a:buNone/>
            </a:pPr>
            <a:r>
              <a:rPr lang="en-GB" sz="1650">
                <a:solidFill>
                  <a:srgbClr val="1A1A1A"/>
                </a:solidFill>
                <a:highlight>
                  <a:schemeClr val="lt1"/>
                </a:highlight>
                <a:latin typeface="Times New Roman"/>
                <a:ea typeface="Times New Roman"/>
                <a:cs typeface="Times New Roman"/>
                <a:sym typeface="Times New Roman"/>
              </a:rPr>
              <a:t>A carbon footprint is the total amount of greenhouse gases (including carbon dioxide and methane) that are generated by our actions.</a:t>
            </a:r>
            <a:endParaRPr sz="1650">
              <a:solidFill>
                <a:srgbClr val="1A1A1A"/>
              </a:solidFill>
              <a:highlight>
                <a:schemeClr val="lt1"/>
              </a:highlight>
              <a:latin typeface="Times New Roman"/>
              <a:ea typeface="Times New Roman"/>
              <a:cs typeface="Times New Roman"/>
              <a:sym typeface="Times New Roman"/>
            </a:endParaRPr>
          </a:p>
          <a:p>
            <a:pPr indent="0" lvl="0" marL="0" rtl="0" algn="l">
              <a:spcBef>
                <a:spcPts val="15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12" name="Google Shape;112;p22"/>
          <p:cNvPicPr preferRelativeResize="0"/>
          <p:nvPr/>
        </p:nvPicPr>
        <p:blipFill>
          <a:blip r:embed="rId3">
            <a:alphaModFix/>
          </a:blip>
          <a:stretch>
            <a:fillRect/>
          </a:stretch>
        </p:blipFill>
        <p:spPr>
          <a:xfrm>
            <a:off x="2407325" y="2571750"/>
            <a:ext cx="2545899" cy="1432475"/>
          </a:xfrm>
          <a:prstGeom prst="rect">
            <a:avLst/>
          </a:prstGeom>
          <a:noFill/>
          <a:ln>
            <a:noFill/>
          </a:ln>
        </p:spPr>
      </p:pic>
      <p:pic>
        <p:nvPicPr>
          <p:cNvPr id="113" name="Google Shape;113;p22"/>
          <p:cNvPicPr preferRelativeResize="0"/>
          <p:nvPr/>
        </p:nvPicPr>
        <p:blipFill>
          <a:blip r:embed="rId4">
            <a:alphaModFix/>
          </a:blip>
          <a:stretch>
            <a:fillRect/>
          </a:stretch>
        </p:blipFill>
        <p:spPr>
          <a:xfrm>
            <a:off x="6166650" y="876575"/>
            <a:ext cx="2421615" cy="40230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19" name="Google Shape;119;p23"/>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20" name="Google Shape;120;p23"/>
          <p:cNvPicPr preferRelativeResize="0"/>
          <p:nvPr/>
        </p:nvPicPr>
        <p:blipFill>
          <a:blip r:embed="rId3">
            <a:alphaModFix/>
          </a:blip>
          <a:stretch>
            <a:fillRect/>
          </a:stretch>
        </p:blipFill>
        <p:spPr>
          <a:xfrm>
            <a:off x="1" y="0"/>
            <a:ext cx="9080650"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idx="1" type="subTitle"/>
          </p:nvPr>
        </p:nvSpPr>
        <p:spPr>
          <a:xfrm>
            <a:off x="311700" y="265850"/>
            <a:ext cx="4770600" cy="47529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b="1" lang="en-GB" sz="2700">
                <a:solidFill>
                  <a:srgbClr val="FF0000"/>
                </a:solidFill>
                <a:highlight>
                  <a:srgbClr val="FFFFFF"/>
                </a:highlight>
              </a:rPr>
              <a:t>Carbon Footprint Calculation</a:t>
            </a:r>
            <a:endParaRPr b="1" sz="2700">
              <a:solidFill>
                <a:srgbClr val="FF0000"/>
              </a:solidFill>
              <a:highlight>
                <a:srgbClr val="FFFFFF"/>
              </a:highlight>
            </a:endParaRPr>
          </a:p>
          <a:p>
            <a:pPr indent="0" lvl="0" marL="0" rtl="0" algn="l">
              <a:lnSpc>
                <a:spcPct val="115000"/>
              </a:lnSpc>
              <a:spcBef>
                <a:spcPts val="400"/>
              </a:spcBef>
              <a:spcAft>
                <a:spcPts val="0"/>
              </a:spcAft>
              <a:buNone/>
            </a:pPr>
            <a:r>
              <a:t/>
            </a:r>
            <a:endParaRPr b="1" sz="1700">
              <a:solidFill>
                <a:srgbClr val="333333"/>
              </a:solidFill>
              <a:highlight>
                <a:srgbClr val="FFFFFF"/>
              </a:highlight>
            </a:endParaRPr>
          </a:p>
          <a:p>
            <a:pPr indent="0" lvl="0" marL="0" rtl="0" algn="l">
              <a:lnSpc>
                <a:spcPct val="115000"/>
              </a:lnSpc>
              <a:spcBef>
                <a:spcPts val="0"/>
              </a:spcBef>
              <a:spcAft>
                <a:spcPts val="0"/>
              </a:spcAft>
              <a:buNone/>
            </a:pPr>
            <a:r>
              <a:t/>
            </a:r>
            <a:endParaRPr b="1" sz="1700">
              <a:solidFill>
                <a:srgbClr val="333333"/>
              </a:solidFill>
              <a:highlight>
                <a:srgbClr val="FFFFFF"/>
              </a:highlight>
            </a:endParaRPr>
          </a:p>
          <a:p>
            <a:pPr indent="0" lvl="0" marL="0" rtl="0" algn="l">
              <a:lnSpc>
                <a:spcPct val="115000"/>
              </a:lnSpc>
              <a:spcBef>
                <a:spcPts val="0"/>
              </a:spcBef>
              <a:spcAft>
                <a:spcPts val="0"/>
              </a:spcAft>
              <a:buNone/>
            </a:pPr>
            <a:r>
              <a:rPr lang="en-GB" sz="1700">
                <a:solidFill>
                  <a:srgbClr val="333333"/>
                </a:solidFill>
                <a:highlight>
                  <a:srgbClr val="FFFFFF"/>
                </a:highlight>
              </a:rPr>
              <a:t>We all leave a mark on our planet. Think of your </a:t>
            </a:r>
            <a:r>
              <a:rPr b="1" lang="en-GB" sz="1700">
                <a:solidFill>
                  <a:srgbClr val="333333"/>
                </a:solidFill>
                <a:highlight>
                  <a:srgbClr val="FFFFFF"/>
                </a:highlight>
              </a:rPr>
              <a:t>carbon footprint</a:t>
            </a:r>
            <a:r>
              <a:rPr lang="en-GB" sz="1700">
                <a:solidFill>
                  <a:srgbClr val="333333"/>
                </a:solidFill>
                <a:highlight>
                  <a:srgbClr val="FFFFFF"/>
                </a:highlight>
              </a:rPr>
              <a:t> as your personal impact.</a:t>
            </a:r>
            <a:endParaRPr sz="1700">
              <a:solidFill>
                <a:srgbClr val="333333"/>
              </a:solidFill>
              <a:highlight>
                <a:srgbClr val="FFFFFF"/>
              </a:highlight>
            </a:endParaRPr>
          </a:p>
          <a:p>
            <a:pPr indent="0" lvl="0" marL="0" rtl="0" algn="l">
              <a:lnSpc>
                <a:spcPct val="115000"/>
              </a:lnSpc>
              <a:spcBef>
                <a:spcPts val="0"/>
              </a:spcBef>
              <a:spcAft>
                <a:spcPts val="0"/>
              </a:spcAft>
              <a:buNone/>
            </a:pPr>
            <a:r>
              <a:rPr lang="en-GB" sz="1700">
                <a:solidFill>
                  <a:srgbClr val="333333"/>
                </a:solidFill>
                <a:highlight>
                  <a:srgbClr val="FFFFFF"/>
                </a:highlight>
              </a:rPr>
              <a:t>In technical terms, your carbon footprint is the amount of greenhouse gas you produce in units of carbon dioxide. This footprint is determined by your daily lifestyle and activitie</a:t>
            </a:r>
            <a:r>
              <a:rPr lang="en-GB" sz="1700">
                <a:solidFill>
                  <a:srgbClr val="333333"/>
                </a:solidFill>
                <a:highlight>
                  <a:srgbClr val="FFFFFF"/>
                </a:highlight>
              </a:rPr>
              <a:t>s, such as travel (car, plane, train, etc), electrical use, consumption of products and services, foods you eat, etc.</a:t>
            </a:r>
            <a:endParaRPr sz="17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b="1" sz="3200">
              <a:solidFill>
                <a:srgbClr val="FF0000"/>
              </a:solidFill>
              <a:highlight>
                <a:srgbClr val="FFFFFF"/>
              </a:highlight>
            </a:endParaRPr>
          </a:p>
          <a:p>
            <a:pPr indent="0" lvl="0" marL="0" rtl="0" algn="ctr">
              <a:spcBef>
                <a:spcPts val="400"/>
              </a:spcBef>
              <a:spcAft>
                <a:spcPts val="0"/>
              </a:spcAft>
              <a:buNone/>
            </a:pPr>
            <a:r>
              <a:t/>
            </a:r>
            <a:endParaRPr/>
          </a:p>
        </p:txBody>
      </p:sp>
      <p:pic>
        <p:nvPicPr>
          <p:cNvPr id="126" name="Google Shape;126;p24"/>
          <p:cNvPicPr preferRelativeResize="0"/>
          <p:nvPr/>
        </p:nvPicPr>
        <p:blipFill>
          <a:blip r:embed="rId3">
            <a:alphaModFix/>
          </a:blip>
          <a:stretch>
            <a:fillRect/>
          </a:stretch>
        </p:blipFill>
        <p:spPr>
          <a:xfrm>
            <a:off x="5348900" y="805725"/>
            <a:ext cx="3473150" cy="3532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32" name="Google Shape;132;p25"/>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33" name="Google Shape;133;p25"/>
          <p:cNvPicPr preferRelativeResize="0"/>
          <p:nvPr/>
        </p:nvPicPr>
        <p:blipFill>
          <a:blip r:embed="rId3">
            <a:alphaModFix/>
          </a:blip>
          <a:stretch>
            <a:fillRect/>
          </a:stretch>
        </p:blipFill>
        <p:spPr>
          <a:xfrm>
            <a:off x="272000" y="0"/>
            <a:ext cx="8600003"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 name="Shape 137"/>
        <p:cNvGrpSpPr/>
        <p:nvPr/>
      </p:nvGrpSpPr>
      <p:grpSpPr>
        <a:xfrm>
          <a:off x="0" y="0"/>
          <a:ext cx="0" cy="0"/>
          <a:chOff x="0" y="0"/>
          <a:chExt cx="0" cy="0"/>
        </a:xfrm>
      </p:grpSpPr>
      <p:sp>
        <p:nvSpPr>
          <p:cNvPr id="138" name="Google Shape;138;p26"/>
          <p:cNvSpPr txBox="1"/>
          <p:nvPr>
            <p:ph idx="1" type="subTitle"/>
          </p:nvPr>
        </p:nvSpPr>
        <p:spPr>
          <a:xfrm>
            <a:off x="100275" y="3391775"/>
            <a:ext cx="2244900" cy="1674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358"/>
              <a:buNone/>
            </a:pPr>
            <a:r>
              <a:t/>
            </a:r>
            <a:endParaRPr sz="2110">
              <a:latin typeface="Times New Roman"/>
              <a:ea typeface="Times New Roman"/>
              <a:cs typeface="Times New Roman"/>
              <a:sym typeface="Times New Roman"/>
            </a:endParaRPr>
          </a:p>
        </p:txBody>
      </p:sp>
      <p:pic>
        <p:nvPicPr>
          <p:cNvPr id="139" name="Google Shape;139;p26"/>
          <p:cNvPicPr preferRelativeResize="0"/>
          <p:nvPr/>
        </p:nvPicPr>
        <p:blipFill>
          <a:blip r:embed="rId3">
            <a:alphaModFix/>
          </a:blip>
          <a:stretch>
            <a:fillRect/>
          </a:stretch>
        </p:blipFill>
        <p:spPr>
          <a:xfrm>
            <a:off x="0" y="0"/>
            <a:ext cx="9450124" cy="5216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0" y="0"/>
            <a:ext cx="9144000" cy="5069475"/>
          </a:xfrm>
          <a:prstGeom prst="rect">
            <a:avLst/>
          </a:prstGeom>
          <a:noFill/>
          <a:ln>
            <a:noFill/>
          </a:ln>
        </p:spPr>
      </p:pic>
      <p:sp>
        <p:nvSpPr>
          <p:cNvPr id="63" name="Google Shape;63;p14"/>
          <p:cNvSpPr txBox="1"/>
          <p:nvPr>
            <p:ph type="ctrTitle"/>
          </p:nvPr>
        </p:nvSpPr>
        <p:spPr>
          <a:xfrm>
            <a:off x="422750" y="0"/>
            <a:ext cx="8037600" cy="8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GB" sz="2430">
                <a:solidFill>
                  <a:srgbClr val="351C75"/>
                </a:solidFill>
                <a:latin typeface="Georgia"/>
                <a:ea typeface="Georgia"/>
                <a:cs typeface="Georgia"/>
                <a:sym typeface="Georgia"/>
              </a:rPr>
              <a:t>             </a:t>
            </a:r>
            <a:endParaRPr b="1" sz="2430">
              <a:solidFill>
                <a:srgbClr val="351C75"/>
              </a:solidFill>
              <a:latin typeface="Georgia"/>
              <a:ea typeface="Georgia"/>
              <a:cs typeface="Georgia"/>
              <a:sym typeface="Georgia"/>
            </a:endParaRPr>
          </a:p>
          <a:p>
            <a:pPr indent="0" lvl="0" marL="0" rtl="0" algn="l">
              <a:spcBef>
                <a:spcPts val="0"/>
              </a:spcBef>
              <a:spcAft>
                <a:spcPts val="0"/>
              </a:spcAft>
              <a:buSzPts val="990"/>
              <a:buNone/>
            </a:pPr>
            <a:r>
              <a:rPr b="1" lang="en-GB" sz="3030">
                <a:solidFill>
                  <a:srgbClr val="351C75"/>
                </a:solidFill>
                <a:latin typeface="Times New Roman"/>
                <a:ea typeface="Times New Roman"/>
                <a:cs typeface="Times New Roman"/>
                <a:sym typeface="Times New Roman"/>
              </a:rPr>
              <a:t>Topic : Climatic Changes &amp; Carbon Footprints</a:t>
            </a:r>
            <a:endParaRPr b="1" sz="3030">
              <a:solidFill>
                <a:srgbClr val="351C75"/>
              </a:solidFill>
              <a:latin typeface="Times New Roman"/>
              <a:ea typeface="Times New Roman"/>
              <a:cs typeface="Times New Roman"/>
              <a:sym typeface="Times New Roman"/>
            </a:endParaRPr>
          </a:p>
        </p:txBody>
      </p:sp>
      <p:sp>
        <p:nvSpPr>
          <p:cNvPr id="64" name="Google Shape;64;p14"/>
          <p:cNvSpPr txBox="1"/>
          <p:nvPr>
            <p:ph idx="1" type="subTitle"/>
          </p:nvPr>
        </p:nvSpPr>
        <p:spPr>
          <a:xfrm>
            <a:off x="1914125" y="1799100"/>
            <a:ext cx="2244900" cy="1745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358"/>
              <a:buNone/>
            </a:pPr>
            <a:r>
              <a:rPr b="1" lang="en-GB" sz="2110">
                <a:solidFill>
                  <a:srgbClr val="111111"/>
                </a:solidFill>
                <a:latin typeface="Times New Roman"/>
                <a:ea typeface="Times New Roman"/>
                <a:cs typeface="Times New Roman"/>
                <a:sym typeface="Times New Roman"/>
              </a:rPr>
              <a:t>Presented By :</a:t>
            </a:r>
            <a:endParaRPr b="1" sz="2110">
              <a:solidFill>
                <a:srgbClr val="111111"/>
              </a:solidFill>
              <a:latin typeface="Times New Roman"/>
              <a:ea typeface="Times New Roman"/>
              <a:cs typeface="Times New Roman"/>
              <a:sym typeface="Times New Roman"/>
            </a:endParaRPr>
          </a:p>
          <a:p>
            <a:pPr indent="0" lvl="0" marL="0" rtl="0" algn="l">
              <a:lnSpc>
                <a:spcPct val="80000"/>
              </a:lnSpc>
              <a:spcBef>
                <a:spcPts val="0"/>
              </a:spcBef>
              <a:spcAft>
                <a:spcPts val="0"/>
              </a:spcAft>
              <a:buSzPts val="358"/>
              <a:buNone/>
            </a:pPr>
            <a:r>
              <a:t/>
            </a:r>
            <a:endParaRPr b="1" sz="2110">
              <a:solidFill>
                <a:srgbClr val="111111"/>
              </a:solidFill>
              <a:latin typeface="Times New Roman"/>
              <a:ea typeface="Times New Roman"/>
              <a:cs typeface="Times New Roman"/>
              <a:sym typeface="Times New Roman"/>
            </a:endParaRPr>
          </a:p>
          <a:p>
            <a:pPr indent="0" lvl="0" marL="0" rtl="0" algn="l">
              <a:lnSpc>
                <a:spcPct val="80000"/>
              </a:lnSpc>
              <a:spcBef>
                <a:spcPts val="0"/>
              </a:spcBef>
              <a:spcAft>
                <a:spcPts val="0"/>
              </a:spcAft>
              <a:buSzPts val="358"/>
              <a:buNone/>
            </a:pPr>
            <a:r>
              <a:rPr lang="en-GB" sz="2110">
                <a:solidFill>
                  <a:srgbClr val="111111"/>
                </a:solidFill>
                <a:latin typeface="Times New Roman"/>
                <a:ea typeface="Times New Roman"/>
                <a:cs typeface="Times New Roman"/>
                <a:sym typeface="Times New Roman"/>
              </a:rPr>
              <a:t>Sarthak Mittal </a:t>
            </a:r>
            <a:endParaRPr sz="2110">
              <a:solidFill>
                <a:srgbClr val="111111"/>
              </a:solidFill>
              <a:latin typeface="Times New Roman"/>
              <a:ea typeface="Times New Roman"/>
              <a:cs typeface="Times New Roman"/>
              <a:sym typeface="Times New Roman"/>
            </a:endParaRPr>
          </a:p>
          <a:p>
            <a:pPr indent="0" lvl="0" marL="0" rtl="0" algn="l">
              <a:lnSpc>
                <a:spcPct val="80000"/>
              </a:lnSpc>
              <a:spcBef>
                <a:spcPts val="0"/>
              </a:spcBef>
              <a:spcAft>
                <a:spcPts val="0"/>
              </a:spcAft>
              <a:buSzPts val="358"/>
              <a:buNone/>
            </a:pPr>
            <a:r>
              <a:rPr lang="en-GB" sz="2110">
                <a:solidFill>
                  <a:srgbClr val="111111"/>
                </a:solidFill>
                <a:latin typeface="Times New Roman"/>
                <a:ea typeface="Times New Roman"/>
                <a:cs typeface="Times New Roman"/>
                <a:sym typeface="Times New Roman"/>
              </a:rPr>
              <a:t>Sanskriti Sharma</a:t>
            </a:r>
            <a:endParaRPr sz="2110">
              <a:solidFill>
                <a:srgbClr val="111111"/>
              </a:solidFill>
              <a:latin typeface="Times New Roman"/>
              <a:ea typeface="Times New Roman"/>
              <a:cs typeface="Times New Roman"/>
              <a:sym typeface="Times New Roman"/>
            </a:endParaRPr>
          </a:p>
          <a:p>
            <a:pPr indent="0" lvl="0" marL="0" rtl="0" algn="l">
              <a:lnSpc>
                <a:spcPct val="80000"/>
              </a:lnSpc>
              <a:spcBef>
                <a:spcPts val="0"/>
              </a:spcBef>
              <a:spcAft>
                <a:spcPts val="0"/>
              </a:spcAft>
              <a:buSzPts val="358"/>
              <a:buNone/>
            </a:pPr>
            <a:r>
              <a:rPr lang="en-GB" sz="2110">
                <a:solidFill>
                  <a:srgbClr val="111111"/>
                </a:solidFill>
                <a:latin typeface="Times New Roman"/>
                <a:ea typeface="Times New Roman"/>
                <a:cs typeface="Times New Roman"/>
                <a:sym typeface="Times New Roman"/>
              </a:rPr>
              <a:t>Sumedh Koli</a:t>
            </a:r>
            <a:endParaRPr sz="2110">
              <a:solidFill>
                <a:srgbClr val="111111"/>
              </a:solidFill>
              <a:latin typeface="Times New Roman"/>
              <a:ea typeface="Times New Roman"/>
              <a:cs typeface="Times New Roman"/>
              <a:sym typeface="Times New Roman"/>
            </a:endParaRPr>
          </a:p>
          <a:p>
            <a:pPr indent="0" lvl="0" marL="0" rtl="0" algn="l">
              <a:lnSpc>
                <a:spcPct val="80000"/>
              </a:lnSpc>
              <a:spcBef>
                <a:spcPts val="0"/>
              </a:spcBef>
              <a:spcAft>
                <a:spcPts val="0"/>
              </a:spcAft>
              <a:buSzPts val="358"/>
              <a:buNone/>
            </a:pPr>
            <a:r>
              <a:rPr lang="en-GB" sz="2110">
                <a:solidFill>
                  <a:srgbClr val="111111"/>
                </a:solidFill>
                <a:latin typeface="Times New Roman"/>
                <a:ea typeface="Times New Roman"/>
                <a:cs typeface="Times New Roman"/>
                <a:sym typeface="Times New Roman"/>
              </a:rPr>
              <a:t>Aaditya Shrivastav</a:t>
            </a:r>
            <a:endParaRPr sz="2110">
              <a:solidFill>
                <a:srgbClr val="11111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345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INDEX</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lang="en-GB" sz="2500"/>
              <a:t>Defining Climatic Change</a:t>
            </a:r>
            <a:endParaRPr sz="2500"/>
          </a:p>
          <a:p>
            <a:pPr indent="-387350" lvl="0" marL="457200" rtl="0" algn="l">
              <a:spcBef>
                <a:spcPts val="0"/>
              </a:spcBef>
              <a:spcAft>
                <a:spcPts val="0"/>
              </a:spcAft>
              <a:buSzPts val="2500"/>
              <a:buChar char="❖"/>
            </a:pPr>
            <a:r>
              <a:rPr lang="en-GB" sz="2500"/>
              <a:t>Poster </a:t>
            </a:r>
            <a:endParaRPr sz="2500"/>
          </a:p>
          <a:p>
            <a:pPr indent="-387350" lvl="0" marL="457200" rtl="0" algn="l">
              <a:spcBef>
                <a:spcPts val="0"/>
              </a:spcBef>
              <a:spcAft>
                <a:spcPts val="0"/>
              </a:spcAft>
              <a:buSzPts val="2500"/>
              <a:buChar char="❖"/>
            </a:pPr>
            <a:r>
              <a:rPr lang="en-GB" sz="2500"/>
              <a:t>Defining Climatic Changes</a:t>
            </a:r>
            <a:endParaRPr sz="2500"/>
          </a:p>
          <a:p>
            <a:pPr indent="-387350" lvl="0" marL="457200" rtl="0" algn="l">
              <a:spcBef>
                <a:spcPts val="0"/>
              </a:spcBef>
              <a:spcAft>
                <a:spcPts val="0"/>
              </a:spcAft>
              <a:buSzPts val="2500"/>
              <a:buChar char="❖"/>
            </a:pPr>
            <a:r>
              <a:rPr lang="en-GB" sz="2500"/>
              <a:t>Effects of Climatic Changes</a:t>
            </a:r>
            <a:endParaRPr sz="2500"/>
          </a:p>
          <a:p>
            <a:pPr indent="-387350" lvl="0" marL="457200" rtl="0" algn="l">
              <a:spcBef>
                <a:spcPts val="0"/>
              </a:spcBef>
              <a:spcAft>
                <a:spcPts val="0"/>
              </a:spcAft>
              <a:buSzPts val="2500"/>
              <a:buChar char="❖"/>
            </a:pPr>
            <a:r>
              <a:rPr lang="en-GB" sz="2500"/>
              <a:t>Poster</a:t>
            </a:r>
            <a:endParaRPr sz="2500"/>
          </a:p>
          <a:p>
            <a:pPr indent="0" lvl="0" marL="45720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76" name="Google Shape;76;p16"/>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77" name="Google Shape;77;p1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83" name="Google Shape;83;p17"/>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descr="Original Video by Philip Kapadia: https://youtu.be/DhhVr5iLF-c&#10;&#10;The challenge facing our climate is the greatest existential threat of our lifetime. The actions will take now will determine the future for generations to come. Now is not a time for half measures nor is it a time where we can we afford to continue our prioritization of profit over people. Climate change is greater than any one of us, but it requires every single one of us to come together to ensure there can and will be a future for the next to come.&#10;&#10;This isn't a problem half measures can solve. It goes beyond energy efficiency and zero net emissions. We need to actively remove carbon from the atmosphere -- and do so within the next ten years or else we face irreparable damage to our atmosphere. The implications are huge-- mass disease caused by carbon pollution, rising sea levels, extinction, shortages of every major resource, migration inland. The cost of waiting far exceeds the price to act now. We need bold policies that put the life and continuity of humankind above profit.  &#10;&#10;Make sure to like and share with everyone you know!&#10;We need to spread these information, we need our society to wake up!&#10;&#10;#climatechange #shortfilm" id="84" name="Google Shape;84;p17" title="Climate Change - A Short Film [4K]">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CLIMATIC  CHANGES -</a:t>
            </a:r>
            <a:endParaRPr/>
          </a:p>
        </p:txBody>
      </p:sp>
      <p:sp>
        <p:nvSpPr>
          <p:cNvPr id="90" name="Google Shape;90;p18"/>
          <p:cNvSpPr txBox="1"/>
          <p:nvPr/>
        </p:nvSpPr>
        <p:spPr>
          <a:xfrm>
            <a:off x="428625" y="1622650"/>
            <a:ext cx="83379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454545"/>
                </a:solidFill>
                <a:highlight>
                  <a:srgbClr val="FFFFFF"/>
                </a:highlight>
                <a:latin typeface="Roboto"/>
                <a:ea typeface="Roboto"/>
                <a:cs typeface="Roboto"/>
                <a:sym typeface="Roboto"/>
              </a:rPr>
              <a:t>Climate change refers to long-term shifts in temperatures and weather patterns. These shifts may be natural, such as through variations in the solar cycle. But since the 1800s, </a:t>
            </a:r>
            <a:r>
              <a:rPr b="1" lang="en-GB" sz="2400">
                <a:highlight>
                  <a:srgbClr val="FFFFFF"/>
                </a:highlight>
                <a:uFill>
                  <a:noFill/>
                </a:uFill>
                <a:latin typeface="Roboto"/>
                <a:ea typeface="Roboto"/>
                <a:cs typeface="Roboto"/>
                <a:sym typeface="Roboto"/>
                <a:hlinkClick r:id="rId3"/>
              </a:rPr>
              <a:t>human activities have been the main driver of climate change</a:t>
            </a:r>
            <a:r>
              <a:rPr b="1" lang="en-GB" sz="2400">
                <a:solidFill>
                  <a:srgbClr val="454545"/>
                </a:solidFill>
                <a:highlight>
                  <a:srgbClr val="FFFFFF"/>
                </a:highlight>
                <a:latin typeface="Roboto"/>
                <a:ea typeface="Roboto"/>
                <a:cs typeface="Roboto"/>
                <a:sym typeface="Roboto"/>
              </a:rPr>
              <a:t>, primarily due to burning fossil fuels like coal, oil and gas.</a:t>
            </a:r>
            <a:endParaRPr b="1" sz="2600">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ctrTitle"/>
          </p:nvPr>
        </p:nvSpPr>
        <p:spPr>
          <a:xfrm>
            <a:off x="311700" y="1517100"/>
            <a:ext cx="8520600" cy="2109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Effects of Climatic Change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2428550" y="45800"/>
            <a:ext cx="4508648" cy="50977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ctrTitle"/>
          </p:nvPr>
        </p:nvSpPr>
        <p:spPr>
          <a:xfrm>
            <a:off x="311700" y="1517100"/>
            <a:ext cx="8520600" cy="2109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How to Reduce The Effect Of Climatic Change?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